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934" r:id="rId2"/>
    <p:sldId id="1998" r:id="rId3"/>
    <p:sldId id="463" r:id="rId4"/>
    <p:sldId id="464" r:id="rId5"/>
    <p:sldId id="256" r:id="rId6"/>
    <p:sldId id="1973" r:id="rId7"/>
    <p:sldId id="440" r:id="rId8"/>
    <p:sldId id="1997" r:id="rId9"/>
    <p:sldId id="1995" r:id="rId10"/>
    <p:sldId id="295" r:id="rId11"/>
    <p:sldId id="1981" r:id="rId12"/>
    <p:sldId id="271" r:id="rId13"/>
    <p:sldId id="1912" r:id="rId14"/>
    <p:sldId id="1913" r:id="rId15"/>
    <p:sldId id="277" r:id="rId16"/>
    <p:sldId id="1915" r:id="rId17"/>
    <p:sldId id="1916" r:id="rId18"/>
    <p:sldId id="1917" r:id="rId19"/>
    <p:sldId id="1918" r:id="rId20"/>
    <p:sldId id="1919" r:id="rId21"/>
    <p:sldId id="1914" r:id="rId22"/>
    <p:sldId id="1920" r:id="rId23"/>
    <p:sldId id="1921" r:id="rId24"/>
    <p:sldId id="1922" r:id="rId25"/>
    <p:sldId id="192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47"/>
    <p:restoredTop sz="95976"/>
  </p:normalViewPr>
  <p:slideViewPr>
    <p:cSldViewPr snapToGrid="0" snapToObjects="1">
      <p:cViewPr varScale="1">
        <p:scale>
          <a:sx n="97" d="100"/>
          <a:sy n="97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2C6-0555-D547-A669-B70AEFABC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DF875-94F5-644A-A582-E8C46A2A5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C4415-87DF-EB48-8770-2F3C50B7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3D0A2-40B8-7742-95FB-39699BAE8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314D2-18ED-EF43-9244-240E4B9F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5D85-5BF7-2441-8C69-25095510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665A4-A46E-F944-8854-D51F1760C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3E2F-ED4B-664F-9F92-DCD77D41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12FF7-88BE-A542-83DD-BB60DB3A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D5FC0-3312-1D47-B50C-206E7C12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2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72D387-ACD2-FC47-81C7-1B78FF277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DEF89-03F3-8F47-9C45-350F6EAE7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7F1E2-9CC6-EE4F-8609-9609931D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9844B-78B7-C74A-8AC4-AC5EE786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3535-4025-6E41-BAF9-45FC222B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9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CF42-FC4B-3B46-AE87-21D81D7A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A465E-B7C5-A042-9EF9-F531A950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D5722-048F-EC4D-8330-8A756C9F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1CC17-BC0B-AC49-BC6A-DFA80E01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2F53-4F41-5D48-AAD3-D6AE9FC7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9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CE14-11A5-834A-9D00-66DB8CD1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F926A-4EC2-BF4A-8B63-64D7BC4C8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2F7A4-D298-C144-B3B2-366CF0FF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D3B91-D896-6E4D-8C2D-49D07DF3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2B817-7193-9944-8C24-1BB81DF9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3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C060-70EB-4C49-B365-3B5E9997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84BDE-724F-5E48-9366-B088B52F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F29F8-7539-244B-90F4-85E7F12D9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D03A7-5133-B242-95AE-C03D0294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85618-A3C1-B549-ADDA-20FC9252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FA40D-CEE7-1146-80A0-B6B3D201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17E3-420F-374C-8608-1A1EF0C0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4B813-E43F-D343-903E-6B0C57207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5133E-8CDF-A647-AB23-C0CEBA000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32B53-25C6-214F-AC2E-0215B7373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49077-4B76-F844-8A67-9B6A8B2CD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15C65-980B-0C41-A0D9-2BC863E9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0041C-0C25-E148-BB00-72284631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8FCC5-EF28-9744-9E7F-0A7B53B8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5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EE79-697C-9242-980F-DA53477D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BE8B2-29E4-B244-AC70-099FA429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D574E6-81E3-D243-8FD1-384084AE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756BD-97B0-2048-96D1-5CC66E86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86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14F08-B1C0-9B42-802D-F6B13D73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50C276-97EF-5744-AE87-1163366D7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B5E12-D21E-F34E-929F-9791E138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8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C383-2350-304E-9093-71132745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4CD9B-A740-1149-9D30-1DDAA98FF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6DFC3-561C-9E42-A6E9-D1B6A8A1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F3AF4-FB8C-4C42-91D3-3AB2C659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E63CE-4CAE-534B-8BE5-F802E6E1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ABA5C-DC6A-5D4A-91CE-193AD274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4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F997-BBC9-074A-B99F-F5E8E9AC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AAF24-9341-AE49-BD94-73CDF8DF6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E0D6-C935-0B4B-97F7-31098FE83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BC017-30A5-DF4B-96ED-63DE299C6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C976F-B759-034E-AA3B-FF18BBAC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86924-DC60-E249-B127-4CCB2A5B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6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D22D2C-0653-6A48-8E59-7D05AFBA8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A9436-8814-B24F-9382-141AF7F8C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C463-4CC7-7F4F-8082-20A8B4FBA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694E4-D2A1-E349-883F-5904D6924D6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093CD-E95C-2C43-8CAC-BE2970C03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7A0A6-A0F8-884A-AAB9-785C27847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cheerpj/greenhouse/latest/greenhouse.html?simulation=greenhous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6DCFEE-DAE6-8A9A-909E-FDA63AE3380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Remaining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178F5-B5A6-5EBF-1ADA-43AC27E75853}"/>
              </a:ext>
            </a:extLst>
          </p:cNvPr>
          <p:cNvSpPr txBox="1"/>
          <p:nvPr/>
        </p:nvSpPr>
        <p:spPr>
          <a:xfrm>
            <a:off x="601249" y="776614"/>
            <a:ext cx="10822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haven’t submitted any CGIs, or got feedback and want to resubmit, you may do so, but be aware:</a:t>
            </a:r>
          </a:p>
          <a:p>
            <a:endParaRPr lang="en-US" sz="24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You might get a slight late penalty for resubmitted assignments labeled Weeks 1-11, but it won’t be much (I’d rather you did these, in part because it’s good review for the final interview)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Make sure you email me if/when you’ve resubmit so I know to look.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Week_12.ClimateStats and Week_13.Cambio4.0 are not included in the score tallies on Canvas</a:t>
            </a:r>
          </a:p>
          <a:p>
            <a:endParaRPr lang="en-US" sz="2400" dirty="0"/>
          </a:p>
          <a:p>
            <a:r>
              <a:rPr lang="en-US" sz="2400" dirty="0"/>
              <a:t>All course materials (CGIs and presentation links) have to be in by 5 pm Wednesday Dec. 11 (University policy)</a:t>
            </a:r>
          </a:p>
          <a:p>
            <a:endParaRPr lang="en-US" sz="2400" dirty="0"/>
          </a:p>
          <a:p>
            <a:r>
              <a:rPr lang="en-US" sz="2400" dirty="0"/>
              <a:t>This week, we’ll split our time between reviews and group work on </a:t>
            </a:r>
            <a:r>
              <a:rPr lang="en-US" sz="2400"/>
              <a:t>your projects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073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4 - </a:t>
            </a:r>
            <a:r>
              <a:rPr lang="en-US" sz="2400" b="1" dirty="0" err="1"/>
              <a:t>Schrepfer’s</a:t>
            </a:r>
            <a:r>
              <a:rPr lang="en-US" sz="2400" b="1" dirty="0"/>
              <a:t> power analysis method of analyzing of claims</a:t>
            </a:r>
            <a:endParaRPr lang="en-US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757E-329D-0CFA-C76E-088FF87F24BC}"/>
              </a:ext>
            </a:extLst>
          </p:cNvPr>
          <p:cNvSpPr txBox="1"/>
          <p:nvPr/>
        </p:nvSpPr>
        <p:spPr>
          <a:xfrm>
            <a:off x="1111170" y="995423"/>
            <a:ext cx="9919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Ask three questions: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does it function? (Or: What is its goal?)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Who does it benefit?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Where is the power?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/>
              <a:t>Example … in this course … </a:t>
            </a:r>
          </a:p>
        </p:txBody>
      </p:sp>
    </p:spTree>
    <p:extLst>
      <p:ext uri="{BB962C8B-B14F-4D97-AF65-F5344CB8AC3E}">
        <p14:creationId xmlns:p14="http://schemas.microsoft.com/office/powerpoint/2010/main" val="308099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4 - Rowe’s replacement method for analyzing claims</a:t>
            </a:r>
            <a:endParaRPr lang="en-US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757E-329D-0CFA-C76E-088FF87F24BC}"/>
              </a:ext>
            </a:extLst>
          </p:cNvPr>
          <p:cNvSpPr txBox="1"/>
          <p:nvPr/>
        </p:nvSpPr>
        <p:spPr>
          <a:xfrm>
            <a:off x="401782" y="995423"/>
            <a:ext cx="11374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Explore an idea by replacing one word or concept with another, to see how it sits. </a:t>
            </a:r>
          </a:p>
          <a:p>
            <a:endParaRPr lang="en-US" sz="2400" dirty="0"/>
          </a:p>
          <a:p>
            <a:r>
              <a:rPr lang="en-US" sz="2400" b="1" dirty="0"/>
              <a:t>Statement #1:</a:t>
            </a:r>
          </a:p>
          <a:p>
            <a:r>
              <a:rPr lang="en-US" sz="2400" dirty="0"/>
              <a:t>"It's a waste of time to take individual action to oppose climate change, because it's embedded in the way our economy and culture work; only collective action has any chance of working."</a:t>
            </a:r>
          </a:p>
          <a:p>
            <a:endParaRPr lang="en-US" sz="2400" dirty="0"/>
          </a:p>
          <a:p>
            <a:r>
              <a:rPr lang="en-US" sz="2400" b="1" dirty="0"/>
              <a:t>Statement #2:</a:t>
            </a:r>
          </a:p>
          <a:p>
            <a:r>
              <a:rPr lang="en-US" sz="2400" dirty="0"/>
              <a:t>"It's a waste of time to take individual action to oppose white supremacy, because it's embedded in the way our economy and culture work; only collective action has any chance of working."</a:t>
            </a:r>
          </a:p>
        </p:txBody>
      </p:sp>
    </p:spTree>
    <p:extLst>
      <p:ext uri="{BB962C8B-B14F-4D97-AF65-F5344CB8AC3E}">
        <p14:creationId xmlns:p14="http://schemas.microsoft.com/office/powerpoint/2010/main" val="241119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5718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 - Scheduled and adaptive 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878E1-FDED-2844-8647-88AEADF7F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1" t="44141" r="36038" b="36895"/>
          <a:stretch/>
        </p:blipFill>
        <p:spPr>
          <a:xfrm>
            <a:off x="2059003" y="1184267"/>
            <a:ext cx="4209207" cy="690895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1C577ED-E0C2-3242-A6AF-471939D8BD00}"/>
              </a:ext>
            </a:extLst>
          </p:cNvPr>
          <p:cNvGrpSpPr/>
          <p:nvPr/>
        </p:nvGrpSpPr>
        <p:grpSpPr>
          <a:xfrm>
            <a:off x="295128" y="3825351"/>
            <a:ext cx="10412369" cy="2011227"/>
            <a:chOff x="204497" y="2845494"/>
            <a:chExt cx="10412369" cy="201122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EFAED98-5CFC-EA45-BEF3-61DB9984F30F}"/>
                </a:ext>
              </a:extLst>
            </p:cNvPr>
            <p:cNvGrpSpPr/>
            <p:nvPr/>
          </p:nvGrpSpPr>
          <p:grpSpPr>
            <a:xfrm>
              <a:off x="204497" y="2845494"/>
              <a:ext cx="10412369" cy="2011227"/>
              <a:chOff x="478820" y="2858557"/>
              <a:chExt cx="10412369" cy="201122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9DD3E2C-6B45-2048-AD72-5F9379D6D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0873" y="2885529"/>
                <a:ext cx="2580316" cy="1984255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81D31B29-DA1B-E140-BCA0-393E794B13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98" b="-1"/>
              <a:stretch/>
            </p:blipFill>
            <p:spPr>
              <a:xfrm>
                <a:off x="478820" y="2858557"/>
                <a:ext cx="2859377" cy="1990502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FFA93A2-73E9-5C49-80E8-E03F01BA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9188" y="2845494"/>
              <a:ext cx="2576178" cy="2011227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23555A-796B-064C-935E-1511CDF637D5}"/>
              </a:ext>
            </a:extLst>
          </p:cNvPr>
          <p:cNvCxnSpPr>
            <a:cxnSpLocks/>
          </p:cNvCxnSpPr>
          <p:nvPr/>
        </p:nvCxnSpPr>
        <p:spPr>
          <a:xfrm flipH="1">
            <a:off x="2811780" y="2097604"/>
            <a:ext cx="621363" cy="1331396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2078A6-7DC8-514C-A6C0-45E3D56350AF}"/>
              </a:ext>
            </a:extLst>
          </p:cNvPr>
          <p:cNvCxnSpPr>
            <a:cxnSpLocks/>
          </p:cNvCxnSpPr>
          <p:nvPr/>
        </p:nvCxnSpPr>
        <p:spPr>
          <a:xfrm flipH="1">
            <a:off x="4903429" y="2016188"/>
            <a:ext cx="1" cy="1527112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98F9E73-2305-764D-B0B4-96F38B345205}"/>
              </a:ext>
            </a:extLst>
          </p:cNvPr>
          <p:cNvSpPr/>
          <p:nvPr/>
        </p:nvSpPr>
        <p:spPr>
          <a:xfrm>
            <a:off x="6812280" y="4411980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49BD5C3-D7CC-7F4D-BFC4-ED69B2CB9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1" t="44141" r="62314" b="37470"/>
          <a:stretch/>
        </p:blipFill>
        <p:spPr>
          <a:xfrm>
            <a:off x="9037320" y="3094030"/>
            <a:ext cx="685800" cy="669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87D02-3A31-1B7F-D63F-1DF0D2F7A6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0"/>
          <a:stretch/>
        </p:blipFill>
        <p:spPr>
          <a:xfrm>
            <a:off x="7632991" y="951949"/>
            <a:ext cx="3376923" cy="160041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8C8E16-15D1-1142-25AE-67C1B91A4D45}"/>
              </a:ext>
            </a:extLst>
          </p:cNvPr>
          <p:cNvSpPr/>
          <p:nvPr/>
        </p:nvSpPr>
        <p:spPr>
          <a:xfrm>
            <a:off x="7632991" y="951949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6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5718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 - Scheduled and adaptive 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87D02-3A31-1B7F-D63F-1DF0D2F7A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/>
          <a:stretch/>
        </p:blipFill>
        <p:spPr>
          <a:xfrm>
            <a:off x="7632991" y="951949"/>
            <a:ext cx="3376923" cy="160041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BBD862-D6A7-1D83-E74F-8745152622CF}"/>
              </a:ext>
            </a:extLst>
          </p:cNvPr>
          <p:cNvSpPr/>
          <p:nvPr/>
        </p:nvSpPr>
        <p:spPr>
          <a:xfrm>
            <a:off x="7654961" y="1518452"/>
            <a:ext cx="3376922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0D9AA68-6111-59CB-3A25-A2C7227AF452}"/>
              </a:ext>
            </a:extLst>
          </p:cNvPr>
          <p:cNvSpPr/>
          <p:nvPr/>
        </p:nvSpPr>
        <p:spPr>
          <a:xfrm>
            <a:off x="5410200" y="3720787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CA0CE-3B53-A66A-F4D0-5E46CFBE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4260940"/>
            <a:ext cx="2417618" cy="943461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66C976-8C80-B817-DB32-AE8788D83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9" y="3196703"/>
            <a:ext cx="4131900" cy="30260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DC8D53-4658-ACF3-9B91-FE7A6998E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026" y="3196704"/>
            <a:ext cx="4131900" cy="3071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FECBED-4DBD-8386-B8A9-33E54142E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298" y="5367364"/>
            <a:ext cx="3276600" cy="304800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23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5718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 - Scheduled and adaptive flows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98F9E73-2305-764D-B0B4-96F38B345205}"/>
              </a:ext>
            </a:extLst>
          </p:cNvPr>
          <p:cNvSpPr/>
          <p:nvPr/>
        </p:nvSpPr>
        <p:spPr>
          <a:xfrm>
            <a:off x="6812280" y="4411980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87D02-3A31-1B7F-D63F-1DF0D2F7A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/>
          <a:stretch/>
        </p:blipFill>
        <p:spPr>
          <a:xfrm>
            <a:off x="7632991" y="951949"/>
            <a:ext cx="3376923" cy="1600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68A3B-3A4D-1FE5-4127-3045E9B9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03" y="1021422"/>
            <a:ext cx="4612907" cy="763921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BBD862-D6A7-1D83-E74F-8745152622CF}"/>
              </a:ext>
            </a:extLst>
          </p:cNvPr>
          <p:cNvSpPr/>
          <p:nvPr/>
        </p:nvSpPr>
        <p:spPr>
          <a:xfrm>
            <a:off x="7632991" y="2042738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23555A-796B-064C-935E-1511CDF637D5}"/>
              </a:ext>
            </a:extLst>
          </p:cNvPr>
          <p:cNvCxnSpPr>
            <a:cxnSpLocks/>
          </p:cNvCxnSpPr>
          <p:nvPr/>
        </p:nvCxnSpPr>
        <p:spPr>
          <a:xfrm flipH="1">
            <a:off x="3204324" y="1572768"/>
            <a:ext cx="727596" cy="1649704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E005D80-2F39-F22F-638A-E801995B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170" y="3222472"/>
            <a:ext cx="3666055" cy="27402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18C218-B2F5-E55B-D0DA-53CC6254E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0" y="3235156"/>
            <a:ext cx="3666056" cy="273083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80D9AA68-6111-59CB-3A25-A2C7227AF452}"/>
              </a:ext>
            </a:extLst>
          </p:cNvPr>
          <p:cNvSpPr/>
          <p:nvPr/>
        </p:nvSpPr>
        <p:spPr>
          <a:xfrm>
            <a:off x="5266943" y="4268001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432638-8D06-2F3D-1649-530FDAF1D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53" r="25691"/>
          <a:stretch/>
        </p:blipFill>
        <p:spPr>
          <a:xfrm>
            <a:off x="8323534" y="3582946"/>
            <a:ext cx="1737360" cy="903169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E741F2-A322-DF1B-62B6-EF5F309D127F}"/>
                  </a:ext>
                </a:extLst>
              </p:cNvPr>
              <p:cNvSpPr txBox="1"/>
              <p:nvPr/>
            </p:nvSpPr>
            <p:spPr>
              <a:xfrm>
                <a:off x="4277456" y="3615260"/>
                <a:ext cx="2664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=0.15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E741F2-A322-DF1B-62B6-EF5F309D1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456" y="3615260"/>
                <a:ext cx="2664774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36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875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9D17A-40E4-2339-2290-A79E3D963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/>
          <a:stretch/>
        </p:blipFill>
        <p:spPr>
          <a:xfrm>
            <a:off x="8191579" y="1818691"/>
            <a:ext cx="3403251" cy="212372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087EAD-5959-4A92-AD6E-36ED70B36C0B}"/>
              </a:ext>
            </a:extLst>
          </p:cNvPr>
          <p:cNvSpPr/>
          <p:nvPr/>
        </p:nvSpPr>
        <p:spPr>
          <a:xfrm>
            <a:off x="8191579" y="1920257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4638E-B8AF-8E89-A174-A6EA85E3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25" y="1395647"/>
            <a:ext cx="3704444" cy="34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70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875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9D17A-40E4-2339-2290-A79E3D963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/>
          <a:stretch/>
        </p:blipFill>
        <p:spPr>
          <a:xfrm>
            <a:off x="8191579" y="1818691"/>
            <a:ext cx="3403251" cy="212372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087EAD-5959-4A92-AD6E-36ED70B36C0B}"/>
              </a:ext>
            </a:extLst>
          </p:cNvPr>
          <p:cNvSpPr/>
          <p:nvPr/>
        </p:nvSpPr>
        <p:spPr>
          <a:xfrm>
            <a:off x="8191579" y="2653172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2FDBD-7FB6-6CB6-214A-A97D3F51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7" y="5400317"/>
            <a:ext cx="5233352" cy="566497"/>
          </a:xfrm>
          <a:prstGeom prst="rect">
            <a:avLst/>
          </a:prstGeom>
        </p:spPr>
      </p:pic>
      <p:pic>
        <p:nvPicPr>
          <p:cNvPr id="7" name="Picture 2" descr="Draft diagram of the carbon cycle.">
            <a:extLst>
              <a:ext uri="{FF2B5EF4-FFF2-40B4-BE49-F238E27FC236}">
                <a16:creationId xmlns:a16="http://schemas.microsoft.com/office/drawing/2014/main" id="{76B6FB6F-AB4F-28C0-693B-A25C2B780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7"/>
          <a:stretch/>
        </p:blipFill>
        <p:spPr bwMode="auto">
          <a:xfrm>
            <a:off x="567842" y="705628"/>
            <a:ext cx="2984827" cy="398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E39A2-9239-3F15-295B-9F9FE9154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2" y="4362775"/>
            <a:ext cx="5329330" cy="236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492E9C-8362-A7BE-E6BC-6D4911C72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66" y="990534"/>
            <a:ext cx="4030168" cy="29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75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875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9D17A-40E4-2339-2290-A79E3D963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/>
          <a:stretch/>
        </p:blipFill>
        <p:spPr>
          <a:xfrm>
            <a:off x="8191579" y="1818691"/>
            <a:ext cx="3403251" cy="212372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087EAD-5959-4A92-AD6E-36ED70B36C0B}"/>
              </a:ext>
            </a:extLst>
          </p:cNvPr>
          <p:cNvSpPr/>
          <p:nvPr/>
        </p:nvSpPr>
        <p:spPr>
          <a:xfrm>
            <a:off x="8191579" y="3429000"/>
            <a:ext cx="324591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5A148-0650-51D5-C08E-028EF40F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5" y="3656380"/>
            <a:ext cx="4089436" cy="2732941"/>
          </a:xfrm>
          <a:prstGeom prst="rect">
            <a:avLst/>
          </a:prstGeom>
        </p:spPr>
      </p:pic>
      <p:pic>
        <p:nvPicPr>
          <p:cNvPr id="10" name="Picture 2" descr="Draft diagram of the carbon cycle.">
            <a:extLst>
              <a:ext uri="{FF2B5EF4-FFF2-40B4-BE49-F238E27FC236}">
                <a16:creationId xmlns:a16="http://schemas.microsoft.com/office/drawing/2014/main" id="{3887BF34-B7B9-13A3-8EBA-21AF39342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5" y="930091"/>
            <a:ext cx="4089436" cy="27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66E383-15B7-CBDF-AE75-9DB1F26CC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169" y="4013113"/>
            <a:ext cx="3692601" cy="27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9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D02726A-2C8A-E40D-7668-044C07024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9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125FDD-0219-8CFC-FB43-4BE3F20CED35}"/>
              </a:ext>
            </a:extLst>
          </p:cNvPr>
          <p:cNvGrpSpPr>
            <a:grpSpLocks noChangeAspect="1"/>
          </p:cNvGrpSpPr>
          <p:nvPr/>
        </p:nvGrpSpPr>
        <p:grpSpPr>
          <a:xfrm>
            <a:off x="2438066" y="1091906"/>
            <a:ext cx="7315868" cy="5528100"/>
            <a:chOff x="1853184" y="109728"/>
            <a:chExt cx="8930640" cy="6748272"/>
          </a:xfrm>
        </p:grpSpPr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DF6994F4-7AE4-567B-151E-E1D88291DCB3}"/>
                </a:ext>
              </a:extLst>
            </p:cNvPr>
            <p:cNvSpPr/>
            <p:nvPr/>
          </p:nvSpPr>
          <p:spPr>
            <a:xfrm>
              <a:off x="1853184" y="109728"/>
              <a:ext cx="5023104" cy="4998720"/>
            </a:xfrm>
            <a:prstGeom prst="donut">
              <a:avLst>
                <a:gd name="adj" fmla="val 231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E3F16520-C47D-D175-7881-4563EF4CF5E4}"/>
                </a:ext>
              </a:extLst>
            </p:cNvPr>
            <p:cNvSpPr/>
            <p:nvPr/>
          </p:nvSpPr>
          <p:spPr>
            <a:xfrm>
              <a:off x="5760720" y="109728"/>
              <a:ext cx="5023104" cy="4998720"/>
            </a:xfrm>
            <a:prstGeom prst="donut">
              <a:avLst>
                <a:gd name="adj" fmla="val 2318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BEDF0FB9-4F0E-8A2B-7FD6-7205F9B5F11B}"/>
                </a:ext>
              </a:extLst>
            </p:cNvPr>
            <p:cNvSpPr/>
            <p:nvPr/>
          </p:nvSpPr>
          <p:spPr>
            <a:xfrm>
              <a:off x="3919728" y="1859280"/>
              <a:ext cx="5023104" cy="4998720"/>
            </a:xfrm>
            <a:prstGeom prst="donut">
              <a:avLst>
                <a:gd name="adj" fmla="val 2318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E4AF22-D567-8EB0-4FCC-299CF4615A1E}"/>
                </a:ext>
              </a:extLst>
            </p:cNvPr>
            <p:cNvSpPr txBox="1"/>
            <p:nvPr/>
          </p:nvSpPr>
          <p:spPr>
            <a:xfrm>
              <a:off x="7193280" y="522839"/>
              <a:ext cx="2157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Theory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185F7A-F738-94BE-CFE9-13F610763413}"/>
                </a:ext>
              </a:extLst>
            </p:cNvPr>
            <p:cNvSpPr txBox="1"/>
            <p:nvPr/>
          </p:nvSpPr>
          <p:spPr>
            <a:xfrm>
              <a:off x="3249168" y="522839"/>
              <a:ext cx="2157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A53E5F-D535-8860-90D1-D2752546842C}"/>
                </a:ext>
              </a:extLst>
            </p:cNvPr>
            <p:cNvSpPr txBox="1"/>
            <p:nvPr/>
          </p:nvSpPr>
          <p:spPr>
            <a:xfrm>
              <a:off x="5352288" y="6066335"/>
              <a:ext cx="2157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Reality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6DCFEE-DAE6-8A9A-909E-FDA63AE3380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birds-eye view of the course</a:t>
            </a:r>
          </a:p>
        </p:txBody>
      </p:sp>
    </p:spTree>
    <p:extLst>
      <p:ext uri="{BB962C8B-B14F-4D97-AF65-F5344CB8AC3E}">
        <p14:creationId xmlns:p14="http://schemas.microsoft.com/office/powerpoint/2010/main" val="214208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174F7D-4706-DD2C-D149-B158F5ABFDDC}"/>
              </a:ext>
            </a:extLst>
          </p:cNvPr>
          <p:cNvSpPr/>
          <p:nvPr/>
        </p:nvSpPr>
        <p:spPr>
          <a:xfrm>
            <a:off x="285930" y="1792851"/>
            <a:ext cx="2961086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1A2A39-E185-4110-0A04-4C335EBA425D}"/>
              </a:ext>
            </a:extLst>
          </p:cNvPr>
          <p:cNvSpPr/>
          <p:nvPr/>
        </p:nvSpPr>
        <p:spPr>
          <a:xfrm>
            <a:off x="566346" y="3049575"/>
            <a:ext cx="4023942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D7FC9-075F-5015-A49E-2E9581266155}"/>
              </a:ext>
            </a:extLst>
          </p:cNvPr>
          <p:cNvSpPr/>
          <p:nvPr/>
        </p:nvSpPr>
        <p:spPr>
          <a:xfrm>
            <a:off x="941373" y="4321132"/>
            <a:ext cx="3283155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2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7261742" y="4681646"/>
            <a:ext cx="1772530" cy="363955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7F408B-A0BB-9261-39D5-FB023B3DFAC2}"/>
              </a:ext>
            </a:extLst>
          </p:cNvPr>
          <p:cNvSpPr/>
          <p:nvPr/>
        </p:nvSpPr>
        <p:spPr>
          <a:xfrm>
            <a:off x="286591" y="2406239"/>
            <a:ext cx="467872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750841-1DB1-4BDE-B781-FA27625E9ACC}"/>
              </a:ext>
            </a:extLst>
          </p:cNvPr>
          <p:cNvSpPr/>
          <p:nvPr/>
        </p:nvSpPr>
        <p:spPr>
          <a:xfrm>
            <a:off x="753618" y="3635049"/>
            <a:ext cx="380009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4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7261742" y="4681646"/>
            <a:ext cx="1772530" cy="363955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7F408B-A0BB-9261-39D5-FB023B3DFAC2}"/>
              </a:ext>
            </a:extLst>
          </p:cNvPr>
          <p:cNvSpPr/>
          <p:nvPr/>
        </p:nvSpPr>
        <p:spPr>
          <a:xfrm>
            <a:off x="286591" y="2406239"/>
            <a:ext cx="467872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750841-1DB1-4BDE-B781-FA27625E9ACC}"/>
              </a:ext>
            </a:extLst>
          </p:cNvPr>
          <p:cNvSpPr/>
          <p:nvPr/>
        </p:nvSpPr>
        <p:spPr>
          <a:xfrm>
            <a:off x="753618" y="3635049"/>
            <a:ext cx="380009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80AF1D-4205-A1AD-64C7-08ADE5E3B85A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FC4DE3-0524-4788-0825-409A96E85008}"/>
              </a:ext>
            </a:extLst>
          </p:cNvPr>
          <p:cNvSpPr/>
          <p:nvPr/>
        </p:nvSpPr>
        <p:spPr>
          <a:xfrm>
            <a:off x="285930" y="1792851"/>
            <a:ext cx="2961086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9D0DB4-7F2D-2F38-0990-1175D22483B8}"/>
              </a:ext>
            </a:extLst>
          </p:cNvPr>
          <p:cNvSpPr/>
          <p:nvPr/>
        </p:nvSpPr>
        <p:spPr>
          <a:xfrm>
            <a:off x="566346" y="3049575"/>
            <a:ext cx="4023942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36CC77-E6B5-268D-A7C0-F020DB2D6A2D}"/>
              </a:ext>
            </a:extLst>
          </p:cNvPr>
          <p:cNvSpPr/>
          <p:nvPr/>
        </p:nvSpPr>
        <p:spPr>
          <a:xfrm>
            <a:off x="941373" y="4321132"/>
            <a:ext cx="3283155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5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7261742" y="4681646"/>
            <a:ext cx="1772530" cy="363955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7F408B-A0BB-9261-39D5-FB023B3DFAC2}"/>
              </a:ext>
            </a:extLst>
          </p:cNvPr>
          <p:cNvSpPr/>
          <p:nvPr/>
        </p:nvSpPr>
        <p:spPr>
          <a:xfrm>
            <a:off x="286591" y="2406239"/>
            <a:ext cx="467872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750841-1DB1-4BDE-B781-FA27625E9ACC}"/>
              </a:ext>
            </a:extLst>
          </p:cNvPr>
          <p:cNvSpPr/>
          <p:nvPr/>
        </p:nvSpPr>
        <p:spPr>
          <a:xfrm>
            <a:off x="753618" y="3635049"/>
            <a:ext cx="380009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80AF1D-4205-A1AD-64C7-08ADE5E3B85A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FC4DE3-0524-4788-0825-409A96E85008}"/>
              </a:ext>
            </a:extLst>
          </p:cNvPr>
          <p:cNvSpPr/>
          <p:nvPr/>
        </p:nvSpPr>
        <p:spPr>
          <a:xfrm>
            <a:off x="285930" y="1792851"/>
            <a:ext cx="2961086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9D0DB4-7F2D-2F38-0990-1175D22483B8}"/>
              </a:ext>
            </a:extLst>
          </p:cNvPr>
          <p:cNvSpPr/>
          <p:nvPr/>
        </p:nvSpPr>
        <p:spPr>
          <a:xfrm>
            <a:off x="566346" y="3049575"/>
            <a:ext cx="4023942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36CC77-E6B5-268D-A7C0-F020DB2D6A2D}"/>
              </a:ext>
            </a:extLst>
          </p:cNvPr>
          <p:cNvSpPr/>
          <p:nvPr/>
        </p:nvSpPr>
        <p:spPr>
          <a:xfrm>
            <a:off x="941373" y="4321132"/>
            <a:ext cx="3283155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FC963C-061D-A86D-862C-78A961C19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375" y="5464008"/>
            <a:ext cx="9945196" cy="12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4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7261742" y="4681646"/>
            <a:ext cx="1772530" cy="363955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7F408B-A0BB-9261-39D5-FB023B3DFAC2}"/>
              </a:ext>
            </a:extLst>
          </p:cNvPr>
          <p:cNvSpPr/>
          <p:nvPr/>
        </p:nvSpPr>
        <p:spPr>
          <a:xfrm>
            <a:off x="286591" y="2406239"/>
            <a:ext cx="467872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750841-1DB1-4BDE-B781-FA27625E9ACC}"/>
              </a:ext>
            </a:extLst>
          </p:cNvPr>
          <p:cNvSpPr/>
          <p:nvPr/>
        </p:nvSpPr>
        <p:spPr>
          <a:xfrm>
            <a:off x="753618" y="3635049"/>
            <a:ext cx="380009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80AF1D-4205-A1AD-64C7-08ADE5E3B85A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FC4DE3-0524-4788-0825-409A96E85008}"/>
              </a:ext>
            </a:extLst>
          </p:cNvPr>
          <p:cNvSpPr/>
          <p:nvPr/>
        </p:nvSpPr>
        <p:spPr>
          <a:xfrm>
            <a:off x="285930" y="1792851"/>
            <a:ext cx="2961086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9D0DB4-7F2D-2F38-0990-1175D22483B8}"/>
              </a:ext>
            </a:extLst>
          </p:cNvPr>
          <p:cNvSpPr/>
          <p:nvPr/>
        </p:nvSpPr>
        <p:spPr>
          <a:xfrm>
            <a:off x="566346" y="3049575"/>
            <a:ext cx="4023942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36CC77-E6B5-268D-A7C0-F020DB2D6A2D}"/>
              </a:ext>
            </a:extLst>
          </p:cNvPr>
          <p:cNvSpPr/>
          <p:nvPr/>
        </p:nvSpPr>
        <p:spPr>
          <a:xfrm>
            <a:off x="941373" y="4321132"/>
            <a:ext cx="3283155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F143-8624-148F-7D04-04882EF0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415" y="5351072"/>
            <a:ext cx="7946435" cy="13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0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7261742" y="4681646"/>
            <a:ext cx="1772530" cy="363955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7F408B-A0BB-9261-39D5-FB023B3DFAC2}"/>
              </a:ext>
            </a:extLst>
          </p:cNvPr>
          <p:cNvSpPr/>
          <p:nvPr/>
        </p:nvSpPr>
        <p:spPr>
          <a:xfrm>
            <a:off x="286591" y="2406239"/>
            <a:ext cx="467872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750841-1DB1-4BDE-B781-FA27625E9ACC}"/>
              </a:ext>
            </a:extLst>
          </p:cNvPr>
          <p:cNvSpPr/>
          <p:nvPr/>
        </p:nvSpPr>
        <p:spPr>
          <a:xfrm>
            <a:off x="753618" y="3635049"/>
            <a:ext cx="380009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80AF1D-4205-A1AD-64C7-08ADE5E3B85A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FC4DE3-0524-4788-0825-409A96E85008}"/>
              </a:ext>
            </a:extLst>
          </p:cNvPr>
          <p:cNvSpPr/>
          <p:nvPr/>
        </p:nvSpPr>
        <p:spPr>
          <a:xfrm>
            <a:off x="285930" y="1792851"/>
            <a:ext cx="2961086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9D0DB4-7F2D-2F38-0990-1175D22483B8}"/>
              </a:ext>
            </a:extLst>
          </p:cNvPr>
          <p:cNvSpPr/>
          <p:nvPr/>
        </p:nvSpPr>
        <p:spPr>
          <a:xfrm>
            <a:off x="566346" y="3049575"/>
            <a:ext cx="4023942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36CC77-E6B5-268D-A7C0-F020DB2D6A2D}"/>
              </a:ext>
            </a:extLst>
          </p:cNvPr>
          <p:cNvSpPr/>
          <p:nvPr/>
        </p:nvSpPr>
        <p:spPr>
          <a:xfrm>
            <a:off x="941373" y="4321132"/>
            <a:ext cx="3283155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529633-427A-9217-F08D-47D541A01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671" y="5334629"/>
            <a:ext cx="9392657" cy="12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02018D-F082-0144-988E-871BB3FC335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1 - From weather to climate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36D423-D4E6-0741-85E3-A0B31EBDD0B5}"/>
              </a:ext>
            </a:extLst>
          </p:cNvPr>
          <p:cNvGrpSpPr/>
          <p:nvPr/>
        </p:nvGrpSpPr>
        <p:grpSpPr>
          <a:xfrm>
            <a:off x="578200" y="822960"/>
            <a:ext cx="3468939" cy="4228985"/>
            <a:chOff x="1491680" y="822960"/>
            <a:chExt cx="3468939" cy="42289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51296B-C49B-BA4A-889F-6030C3AA9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80" y="822960"/>
              <a:ext cx="3468939" cy="33533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2B0C4-C236-654E-863A-46C7646FB286}"/>
                </a:ext>
              </a:extLst>
            </p:cNvPr>
            <p:cNvSpPr txBox="1"/>
            <p:nvPr/>
          </p:nvSpPr>
          <p:spPr>
            <a:xfrm>
              <a:off x="1714500" y="4220948"/>
              <a:ext cx="2686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Upper-atmosphere winds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623D5-4DA4-5844-A984-4FDB1E74D883}"/>
              </a:ext>
            </a:extLst>
          </p:cNvPr>
          <p:cNvGrpSpPr/>
          <p:nvPr/>
        </p:nvGrpSpPr>
        <p:grpSpPr>
          <a:xfrm>
            <a:off x="8588264" y="776794"/>
            <a:ext cx="3440099" cy="4228984"/>
            <a:chOff x="6942344" y="822960"/>
            <a:chExt cx="3440099" cy="4228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6173B4-8C58-CC4F-8962-27FC8C877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2344" y="822960"/>
              <a:ext cx="3440099" cy="33533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E4EA64-5712-AA47-8201-591FF3EFD2DB}"/>
                </a:ext>
              </a:extLst>
            </p:cNvPr>
            <p:cNvSpPr txBox="1"/>
            <p:nvPr/>
          </p:nvSpPr>
          <p:spPr>
            <a:xfrm>
              <a:off x="7193280" y="4220947"/>
              <a:ext cx="2686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and other pollutants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8EB6D53-C03B-184F-BA99-FB5A8A3F2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3247390"/>
            <a:ext cx="5168900" cy="317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7EEC1E-4CDE-2342-90D1-055C23678AA0}"/>
              </a:ext>
            </a:extLst>
          </p:cNvPr>
          <p:cNvSpPr txBox="1"/>
          <p:nvPr/>
        </p:nvSpPr>
        <p:spPr>
          <a:xfrm>
            <a:off x="4911725" y="2516763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Synoptic systems</a:t>
            </a:r>
          </a:p>
        </p:txBody>
      </p:sp>
    </p:spTree>
    <p:extLst>
      <p:ext uri="{BB962C8B-B14F-4D97-AF65-F5344CB8AC3E}">
        <p14:creationId xmlns:p14="http://schemas.microsoft.com/office/powerpoint/2010/main" val="244910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67C03-0D4A-B34F-B6AB-CA26AC2E860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2 - Radiative balance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49BD0-6A64-704B-A9BC-1177D640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52" y="1143789"/>
            <a:ext cx="5619087" cy="3965421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DFEBD56D-F67A-4449-8B14-1C6EFC42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93" y="1386803"/>
            <a:ext cx="5510784" cy="324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EEDCC7-4C2D-D446-BC70-7EBD1C7B22E4}"/>
              </a:ext>
            </a:extLst>
          </p:cNvPr>
          <p:cNvSpPr txBox="1"/>
          <p:nvPr/>
        </p:nvSpPr>
        <p:spPr>
          <a:xfrm>
            <a:off x="1394460" y="5298712"/>
            <a:ext cx="8355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 lesson learned</a:t>
            </a:r>
            <a:r>
              <a:rPr lang="en-US" sz="2400" dirty="0"/>
              <a:t>: If albedo drops by just 0.01 (say, from 0.3 to 0.29), expect temperature increase of +1 </a:t>
            </a:r>
            <a:r>
              <a:rPr lang="en-US" sz="2400" baseline="30000" dirty="0" err="1"/>
              <a:t>o</a:t>
            </a:r>
            <a:r>
              <a:rPr lang="en-US" sz="2400" dirty="0" err="1"/>
              <a:t>C.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950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B13C49-3595-0829-B265-4C64DCB846CE}"/>
              </a:ext>
            </a:extLst>
          </p:cNvPr>
          <p:cNvGrpSpPr/>
          <p:nvPr/>
        </p:nvGrpSpPr>
        <p:grpSpPr>
          <a:xfrm>
            <a:off x="6006646" y="887967"/>
            <a:ext cx="5876544" cy="4093107"/>
            <a:chOff x="219456" y="863904"/>
            <a:chExt cx="6873240" cy="51301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834822-7470-DC57-C4AC-FC39570C1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56" y="863904"/>
              <a:ext cx="6873240" cy="5130192"/>
            </a:xfrm>
            <a:prstGeom prst="rect">
              <a:avLst/>
            </a:prstGeom>
          </p:spPr>
        </p:pic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7606304B-9299-4885-1CF6-1A809DA7C659}"/>
                </a:ext>
              </a:extLst>
            </p:cNvPr>
            <p:cNvSpPr/>
            <p:nvPr/>
          </p:nvSpPr>
          <p:spPr>
            <a:xfrm>
              <a:off x="6230112" y="2157984"/>
              <a:ext cx="280416" cy="792480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39A793-C69B-66E4-AA64-5B21EA4B10C7}"/>
                </a:ext>
              </a:extLst>
            </p:cNvPr>
            <p:cNvCxnSpPr/>
            <p:nvPr/>
          </p:nvCxnSpPr>
          <p:spPr>
            <a:xfrm>
              <a:off x="1557900" y="3002502"/>
              <a:ext cx="4657344" cy="0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110449-31CF-89EA-2A51-D73F86CDFA6C}"/>
                    </a:ext>
                  </a:extLst>
                </p:cNvPr>
                <p:cNvSpPr txBox="1"/>
                <p:nvPr/>
              </p:nvSpPr>
              <p:spPr>
                <a:xfrm>
                  <a:off x="3004489" y="2383092"/>
                  <a:ext cx="3365831" cy="4629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]≈420−300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𝑝𝑝𝑚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110449-31CF-89EA-2A51-D73F86CDF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489" y="2383092"/>
                  <a:ext cx="3365831" cy="462911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85773EC-F6E0-F307-A1E1-6A4FF0722A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76"/>
          <a:stretch/>
        </p:blipFill>
        <p:spPr>
          <a:xfrm>
            <a:off x="749307" y="1245038"/>
            <a:ext cx="4759592" cy="3338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DB59B3-CB9E-7EE5-F406-68B808205507}"/>
                  </a:ext>
                </a:extLst>
              </p:cNvPr>
              <p:cNvSpPr txBox="1"/>
              <p:nvPr/>
            </p:nvSpPr>
            <p:spPr>
              <a:xfrm>
                <a:off x="2631151" y="3429000"/>
                <a:ext cx="2877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≈1.5−0.1 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DB59B3-CB9E-7EE5-F406-68B808205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151" y="3429000"/>
                <a:ext cx="287774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00C56A-BE5A-E4FA-9CF1-90E84386B8F0}"/>
              </a:ext>
            </a:extLst>
          </p:cNvPr>
          <p:cNvCxnSpPr>
            <a:cxnSpLocks/>
          </p:cNvCxnSpPr>
          <p:nvPr/>
        </p:nvCxnSpPr>
        <p:spPr>
          <a:xfrm>
            <a:off x="1526922" y="4214493"/>
            <a:ext cx="3550404" cy="0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p Arrow 13">
            <a:extLst>
              <a:ext uri="{FF2B5EF4-FFF2-40B4-BE49-F238E27FC236}">
                <a16:creationId xmlns:a16="http://schemas.microsoft.com/office/drawing/2014/main" id="{967D3719-EAF3-F50D-5435-93A7E4BC7B80}"/>
              </a:ext>
            </a:extLst>
          </p:cNvPr>
          <p:cNvSpPr/>
          <p:nvPr/>
        </p:nvSpPr>
        <p:spPr>
          <a:xfrm>
            <a:off x="5016698" y="2971800"/>
            <a:ext cx="229070" cy="122937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9AA396-6B22-A5C0-002F-804F0362BC9C}"/>
                  </a:ext>
                </a:extLst>
              </p:cNvPr>
              <p:cNvSpPr txBox="1"/>
              <p:nvPr/>
            </p:nvSpPr>
            <p:spPr>
              <a:xfrm>
                <a:off x="1768642" y="5221705"/>
                <a:ext cx="7928811" cy="669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Looks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1.5−0.1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420−300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290=3.4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9AA396-6B22-A5C0-002F-804F0362B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42" y="5221705"/>
                <a:ext cx="7928811" cy="669863"/>
              </a:xfrm>
              <a:prstGeom prst="rect">
                <a:avLst/>
              </a:prstGeom>
              <a:blipFill>
                <a:blip r:embed="rId6"/>
                <a:stretch>
                  <a:fillRect l="-1280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2B20A2-DAB5-8328-A835-5F50952B0D26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3 – Canned models (Monash, </a:t>
            </a:r>
            <a:r>
              <a:rPr lang="en-US" sz="2400" b="1" dirty="0" err="1"/>
              <a:t>EnROADS</a:t>
            </a:r>
            <a:r>
              <a:rPr lang="en-US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0865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-1826" y="0"/>
            <a:ext cx="121938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 – Models of discourse and the rhetoric of climate change: the importance of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8F9E0-317F-092E-4E43-49366587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43" y="640330"/>
            <a:ext cx="7371488" cy="473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98152D-C3E2-0A68-4161-7F581876E52D}"/>
              </a:ext>
            </a:extLst>
          </p:cNvPr>
          <p:cNvSpPr txBox="1"/>
          <p:nvPr/>
        </p:nvSpPr>
        <p:spPr>
          <a:xfrm>
            <a:off x="7704061" y="1021172"/>
            <a:ext cx="44879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Introduced (by </a:t>
            </a:r>
            <a:r>
              <a:rPr lang="en-US" sz="2400" dirty="0" err="1"/>
              <a:t>Lenton</a:t>
            </a:r>
            <a:r>
              <a:rPr lang="en-US" sz="2400" dirty="0"/>
              <a:t> and coworkers) as “Tipping Elements” that have “Tipping Points” …</a:t>
            </a:r>
          </a:p>
          <a:p>
            <a:endParaRPr lang="en-US" sz="2400" dirty="0"/>
          </a:p>
          <a:p>
            <a:r>
              <a:rPr lang="en-US" sz="2400" dirty="0"/>
              <a:t>But I think in terms of “Sacrifice Zones” with 2-pronged “Sacrifice Thresholds”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Physical threshold (temperature at which positive feedbacks take over, requiring no more action by humans)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Otherization threshold (point at which elites succeed in otherizing those sacrificed)</a:t>
            </a:r>
          </a:p>
        </p:txBody>
      </p:sp>
    </p:spTree>
    <p:extLst>
      <p:ext uri="{BB962C8B-B14F-4D97-AF65-F5344CB8AC3E}">
        <p14:creationId xmlns:p14="http://schemas.microsoft.com/office/powerpoint/2010/main" val="7529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 – Models of discourse and the rhetoric of climate change: Polar amplification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93FE0C5-28B5-B684-974D-39B3032D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70"/>
          <a:stretch/>
        </p:blipFill>
        <p:spPr bwMode="auto">
          <a:xfrm>
            <a:off x="6392833" y="1357745"/>
            <a:ext cx="5411240" cy="365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A8D315F8-AA6C-42D1-865A-5CC679BA9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03"/>
          <a:stretch/>
        </p:blipFill>
        <p:spPr bwMode="auto">
          <a:xfrm>
            <a:off x="14620" y="1596751"/>
            <a:ext cx="6289200" cy="49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91D4BE-4FFB-D783-2780-67C9EBA7038B}"/>
                  </a:ext>
                </a:extLst>
              </p:cNvPr>
              <p:cNvSpPr txBox="1"/>
              <p:nvPr/>
            </p:nvSpPr>
            <p:spPr>
              <a:xfrm>
                <a:off x="2171067" y="4429622"/>
                <a:ext cx="3360767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Temperatures in 2023 were more than 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above “normal”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91D4BE-4FFB-D783-2780-67C9EBA70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067" y="4429622"/>
                <a:ext cx="3360767" cy="1200329"/>
              </a:xfrm>
              <a:prstGeom prst="rect">
                <a:avLst/>
              </a:prstGeom>
              <a:blipFill>
                <a:blip r:embed="rId3"/>
                <a:stretch>
                  <a:fillRect l="-2632" t="-3093" b="-92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FC884F4-3D7E-AA2A-F4F4-D70F4173D76E}"/>
              </a:ext>
            </a:extLst>
          </p:cNvPr>
          <p:cNvSpPr txBox="1"/>
          <p:nvPr/>
        </p:nvSpPr>
        <p:spPr>
          <a:xfrm>
            <a:off x="6992562" y="5214452"/>
            <a:ext cx="4211782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poles are getting especially hammered</a:t>
            </a:r>
          </a:p>
        </p:txBody>
      </p:sp>
    </p:spTree>
    <p:extLst>
      <p:ext uri="{BB962C8B-B14F-4D97-AF65-F5344CB8AC3E}">
        <p14:creationId xmlns:p14="http://schemas.microsoft.com/office/powerpoint/2010/main" val="65650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2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 – Models of discourse and the rhetoric of climate change: Amazon rainforest vulnerability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DC3F7-E960-49CE-4D29-EE671ED845AA}"/>
              </a:ext>
            </a:extLst>
          </p:cNvPr>
          <p:cNvSpPr txBox="1"/>
          <p:nvPr/>
        </p:nvSpPr>
        <p:spPr>
          <a:xfrm>
            <a:off x="980208" y="5515675"/>
            <a:ext cx="246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(2019)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BD168A-3C26-7644-3E1F-D626B5D6BBEB}"/>
              </a:ext>
            </a:extLst>
          </p:cNvPr>
          <p:cNvGrpSpPr/>
          <p:nvPr/>
        </p:nvGrpSpPr>
        <p:grpSpPr>
          <a:xfrm>
            <a:off x="6254099" y="1789289"/>
            <a:ext cx="5801297" cy="3097369"/>
            <a:chOff x="6254099" y="1789289"/>
            <a:chExt cx="5801297" cy="30973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5C9E794-6070-744D-D57A-06B724B83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4836"/>
            <a:stretch/>
          </p:blipFill>
          <p:spPr>
            <a:xfrm>
              <a:off x="6254099" y="1789289"/>
              <a:ext cx="5801297" cy="309736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060F52-176A-69E2-66C1-92D4C324E17E}"/>
                </a:ext>
              </a:extLst>
            </p:cNvPr>
            <p:cNvSpPr/>
            <p:nvPr/>
          </p:nvSpPr>
          <p:spPr>
            <a:xfrm>
              <a:off x="6254099" y="4464182"/>
              <a:ext cx="5801295" cy="422476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A2023E9-B73D-73F5-EF8B-ED72A3A04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0"/>
          <a:stretch/>
        </p:blipFill>
        <p:spPr>
          <a:xfrm>
            <a:off x="136606" y="1483579"/>
            <a:ext cx="5801297" cy="3708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6300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4 - Chancel, 2022: Per-capita budgets needed to avoid 2 degrees warming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25E9B49-C07E-E031-5C2F-352DE822A532}"/>
              </a:ext>
            </a:extLst>
          </p:cNvPr>
          <p:cNvCxnSpPr>
            <a:cxnSpLocks/>
          </p:cNvCxnSpPr>
          <p:nvPr/>
        </p:nvCxnSpPr>
        <p:spPr>
          <a:xfrm flipH="1">
            <a:off x="3650673" y="3819394"/>
            <a:ext cx="3656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DE0F8E-BF78-874B-BB9D-62665822FBBE}"/>
              </a:ext>
            </a:extLst>
          </p:cNvPr>
          <p:cNvCxnSpPr>
            <a:cxnSpLocks/>
          </p:cNvCxnSpPr>
          <p:nvPr/>
        </p:nvCxnSpPr>
        <p:spPr>
          <a:xfrm flipH="1">
            <a:off x="2070100" y="4333372"/>
            <a:ext cx="5576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062AF8D-4FB7-9E95-DC08-8E638EDF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2" y="515135"/>
            <a:ext cx="7809603" cy="618631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C871BF7-F1D9-67B9-26BC-218689C8AA63}"/>
              </a:ext>
            </a:extLst>
          </p:cNvPr>
          <p:cNvGrpSpPr/>
          <p:nvPr/>
        </p:nvGrpSpPr>
        <p:grpSpPr>
          <a:xfrm>
            <a:off x="8722810" y="872332"/>
            <a:ext cx="3291712" cy="2835797"/>
            <a:chOff x="7824486" y="891251"/>
            <a:chExt cx="5568773" cy="2835797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E26E61FA-6C6C-9B46-75F9-880DF03A9006}"/>
                </a:ext>
              </a:extLst>
            </p:cNvPr>
            <p:cNvSpPr/>
            <p:nvPr/>
          </p:nvSpPr>
          <p:spPr>
            <a:xfrm>
              <a:off x="7824486" y="891251"/>
              <a:ext cx="243068" cy="283579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9F1B5B-B192-ECF2-096F-F76BCAAB69DF}"/>
                </a:ext>
              </a:extLst>
            </p:cNvPr>
            <p:cNvSpPr txBox="1"/>
            <p:nvPr/>
          </p:nvSpPr>
          <p:spPr>
            <a:xfrm>
              <a:off x="8067554" y="2073958"/>
              <a:ext cx="53257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16 </a:t>
              </a:r>
              <a:r>
                <a:rPr lang="en-US" sz="2000" dirty="0" err="1"/>
                <a:t>GtC</a:t>
              </a:r>
              <a:r>
                <a:rPr lang="en-US" sz="2000" dirty="0"/>
                <a:t>/</a:t>
              </a:r>
              <a:r>
                <a:rPr lang="en-US" sz="2000" dirty="0" err="1"/>
                <a:t>yr</a:t>
              </a:r>
              <a:endParaRPr lang="en-US" sz="2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29D3E61-8FD6-DC49-45EB-AA5FDB10BD8E}"/>
              </a:ext>
            </a:extLst>
          </p:cNvPr>
          <p:cNvGrpSpPr>
            <a:grpSpLocks noChangeAspect="1"/>
          </p:cNvGrpSpPr>
          <p:nvPr/>
        </p:nvGrpSpPr>
        <p:grpSpPr>
          <a:xfrm>
            <a:off x="7782390" y="603805"/>
            <a:ext cx="622924" cy="4141815"/>
            <a:chOff x="10166776" y="603805"/>
            <a:chExt cx="915451" cy="60868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7B2393-EDA9-2487-CFA4-C4F6D858F91D}"/>
                </a:ext>
              </a:extLst>
            </p:cNvPr>
            <p:cNvGrpSpPr/>
            <p:nvPr/>
          </p:nvGrpSpPr>
          <p:grpSpPr>
            <a:xfrm>
              <a:off x="10166776" y="603805"/>
              <a:ext cx="913525" cy="5054755"/>
              <a:chOff x="395915" y="603805"/>
              <a:chExt cx="913525" cy="505475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93706F4-82F6-F442-53B5-934C0B07559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5915" y="1059543"/>
                <a:ext cx="913525" cy="4599017"/>
                <a:chOff x="395915" y="521126"/>
                <a:chExt cx="1000138" cy="5035065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516E134-6E92-9D6B-C277-0F513F1F1D88}"/>
                    </a:ext>
                  </a:extLst>
                </p:cNvPr>
                <p:cNvGrpSpPr/>
                <p:nvPr/>
              </p:nvGrpSpPr>
              <p:grpSpPr>
                <a:xfrm>
                  <a:off x="395916" y="1019893"/>
                  <a:ext cx="1000137" cy="4536298"/>
                  <a:chOff x="395916" y="839778"/>
                  <a:chExt cx="1000138" cy="4536298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5D1EDDEF-1135-129B-0F7B-23D5C7A2A6D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95916" y="3740726"/>
                    <a:ext cx="1000138" cy="1635350"/>
                    <a:chOff x="520606" y="1611816"/>
                    <a:chExt cx="1111343" cy="1817184"/>
                  </a:xfrm>
                </p:grpSpPr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15255150-D3D3-EE56-C217-9A53C6CFDC9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20606" y="1611816"/>
                      <a:ext cx="1093880" cy="529958"/>
                      <a:chOff x="286512" y="706056"/>
                      <a:chExt cx="1689940" cy="818734"/>
                    </a:xfrm>
                  </p:grpSpPr>
                  <p:pic>
                    <p:nvPicPr>
                      <p:cNvPr id="44" name="Picture 43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1841AE0C-D760-AB23-995D-200BFF5230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28651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5" name="Picture 44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C34E4B80-8D25-F9AB-17E1-C42DA08AF9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113148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D701B186-064B-037B-F4F1-43E98C4BE1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38069" y="2249991"/>
                      <a:ext cx="1093880" cy="529958"/>
                      <a:chOff x="286512" y="706056"/>
                      <a:chExt cx="1689940" cy="818734"/>
                    </a:xfrm>
                  </p:grpSpPr>
                  <p:pic>
                    <p:nvPicPr>
                      <p:cNvPr id="42" name="Picture 41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8746FFCC-8BDB-0FFB-82BA-0ABEDA3A4B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28651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3" name="Picture 42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D885B7BD-8450-701D-0D7D-09A6240BBC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113148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39" name="Group 38">
                      <a:extLst>
                        <a:ext uri="{FF2B5EF4-FFF2-40B4-BE49-F238E27FC236}">
                          <a16:creationId xmlns:a16="http://schemas.microsoft.com/office/drawing/2014/main" id="{8C67E0E7-AB61-A8B9-EC6A-D379260F998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38069" y="2899042"/>
                      <a:ext cx="1093880" cy="529958"/>
                      <a:chOff x="286512" y="706056"/>
                      <a:chExt cx="1689940" cy="818734"/>
                    </a:xfrm>
                  </p:grpSpPr>
                  <p:pic>
                    <p:nvPicPr>
                      <p:cNvPr id="40" name="Picture 39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718C1D33-E28A-B0F3-E3D8-FA761F9279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28651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" name="Picture 40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D7C5F76C-1F46-AA0C-F7A7-F5E4646CD3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113148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9E76282D-7629-A096-7A97-D817725DCA1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95916" y="839778"/>
                    <a:ext cx="1000138" cy="2803559"/>
                    <a:chOff x="520606" y="1611816"/>
                    <a:chExt cx="1111343" cy="3115286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4703122C-FFE0-0D2F-5C41-F69C051EF90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20606" y="1611816"/>
                      <a:ext cx="1093880" cy="529958"/>
                      <a:chOff x="286512" y="706056"/>
                      <a:chExt cx="1689940" cy="818734"/>
                    </a:xfrm>
                  </p:grpSpPr>
                  <p:pic>
                    <p:nvPicPr>
                      <p:cNvPr id="35" name="Picture 34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FA8B45B2-64BD-2AB1-D888-4B4F4A53B2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28651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6" name="Picture 35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676C92D8-827E-860C-FA79-D8DDCB24DA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113148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FEC7C89-B9C3-87BD-7DC1-44638728608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38069" y="2249991"/>
                      <a:ext cx="1093880" cy="529958"/>
                      <a:chOff x="286512" y="706056"/>
                      <a:chExt cx="1689940" cy="818734"/>
                    </a:xfrm>
                  </p:grpSpPr>
                  <p:pic>
                    <p:nvPicPr>
                      <p:cNvPr id="33" name="Picture 32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44920404-10A4-A898-52BB-90049B2358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28651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4" name="Picture 33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D3208C8A-DEF3-20B1-DCD0-48491E2C42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113148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C194A724-DC6E-F72E-D398-86C17EBB538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38069" y="2899042"/>
                      <a:ext cx="1093880" cy="529958"/>
                      <a:chOff x="286512" y="706056"/>
                      <a:chExt cx="1689940" cy="818734"/>
                    </a:xfrm>
                  </p:grpSpPr>
                  <p:pic>
                    <p:nvPicPr>
                      <p:cNvPr id="31" name="Picture 30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8C6A3936-684C-D8D6-A630-29B61EB8C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28651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2" name="Picture 31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7AD98787-7E98-F475-D900-574B97F99D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113148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0FE582A2-7A2E-77C6-D9DA-66D8106C7B6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38069" y="3548093"/>
                      <a:ext cx="1093880" cy="529958"/>
                      <a:chOff x="286512" y="706056"/>
                      <a:chExt cx="1689940" cy="818734"/>
                    </a:xfrm>
                  </p:grpSpPr>
                  <p:pic>
                    <p:nvPicPr>
                      <p:cNvPr id="29" name="Picture 28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4B9C02C4-E64A-9FBF-636F-09FEC368E8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28651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0" name="Picture 29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14259873-80BD-CC9B-F237-907FA5033E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113148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BDE60574-1FC7-1A27-DEAE-F80956F405F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38069" y="4197144"/>
                      <a:ext cx="1093880" cy="529958"/>
                      <a:chOff x="286512" y="706056"/>
                      <a:chExt cx="1689940" cy="818734"/>
                    </a:xfrm>
                  </p:grpSpPr>
                  <p:pic>
                    <p:nvPicPr>
                      <p:cNvPr id="27" name="Picture 26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A081C574-DE79-82B5-1653-2C90F23752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28651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8" name="Picture 27" descr="Hippo Facts, History, Useful Information and Amazing Pictures">
                        <a:extLst>
                          <a:ext uri="{FF2B5EF4-FFF2-40B4-BE49-F238E27FC236}">
                            <a16:creationId xmlns:a16="http://schemas.microsoft.com/office/drawing/2014/main" id="{62D15B6C-5584-8EC2-6CC2-7231046D9E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41" r="24800"/>
                      <a:stretch/>
                    </p:blipFill>
                    <p:spPr bwMode="auto">
                      <a:xfrm>
                        <a:off x="1131482" y="706056"/>
                        <a:ext cx="844970" cy="818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pic>
              <p:nvPicPr>
                <p:cNvPr id="18" name="Picture 17" descr="Hippo Facts, History, Useful Information and Amazing Pictures">
                  <a:extLst>
                    <a:ext uri="{FF2B5EF4-FFF2-40B4-BE49-F238E27FC236}">
                      <a16:creationId xmlns:a16="http://schemas.microsoft.com/office/drawing/2014/main" id="{B585C65C-A8CF-9451-9634-429FD7B3BC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41" r="24800"/>
                <a:stretch/>
              </p:blipFill>
              <p:spPr bwMode="auto">
                <a:xfrm>
                  <a:off x="395915" y="521126"/>
                  <a:ext cx="492211" cy="4769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18" descr="Hippo Facts, History, Useful Information and Amazing Pictures">
                  <a:extLst>
                    <a:ext uri="{FF2B5EF4-FFF2-40B4-BE49-F238E27FC236}">
                      <a16:creationId xmlns:a16="http://schemas.microsoft.com/office/drawing/2014/main" id="{86830C90-A1B3-9D96-2189-3E938085C4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41" r="24800"/>
                <a:stretch/>
              </p:blipFill>
              <p:spPr bwMode="auto">
                <a:xfrm>
                  <a:off x="888126" y="521126"/>
                  <a:ext cx="492211" cy="4769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15" descr="Hippo Facts, History, Useful Information and Amazing Pictures">
                <a:extLst>
                  <a:ext uri="{FF2B5EF4-FFF2-40B4-BE49-F238E27FC236}">
                    <a16:creationId xmlns:a16="http://schemas.microsoft.com/office/drawing/2014/main" id="{30012DE2-6F5C-ACB5-D721-8745AAC0D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1" r="24800"/>
              <a:stretch/>
            </p:blipFill>
            <p:spPr bwMode="auto">
              <a:xfrm>
                <a:off x="410271" y="603805"/>
                <a:ext cx="449585" cy="43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7" descr="Hippo Facts, History, Useful Information and Amazing Pictures">
              <a:extLst>
                <a:ext uri="{FF2B5EF4-FFF2-40B4-BE49-F238E27FC236}">
                  <a16:creationId xmlns:a16="http://schemas.microsoft.com/office/drawing/2014/main" id="{A0A3231B-E396-AC29-8DC6-D47D09E5EE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" r="24800"/>
            <a:stretch/>
          </p:blipFill>
          <p:spPr bwMode="auto">
            <a:xfrm>
              <a:off x="10183057" y="5721488"/>
              <a:ext cx="449585" cy="43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Hippo Facts, History, Useful Information and Amazing Pictures">
              <a:extLst>
                <a:ext uri="{FF2B5EF4-FFF2-40B4-BE49-F238E27FC236}">
                  <a16:creationId xmlns:a16="http://schemas.microsoft.com/office/drawing/2014/main" id="{1B334924-2248-7155-2F43-E357725E1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" r="24800"/>
            <a:stretch/>
          </p:blipFill>
          <p:spPr bwMode="auto">
            <a:xfrm>
              <a:off x="10632642" y="5721488"/>
              <a:ext cx="449585" cy="43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ippo Facts, History, Useful Information and Amazing Pictures">
              <a:extLst>
                <a:ext uri="{FF2B5EF4-FFF2-40B4-BE49-F238E27FC236}">
                  <a16:creationId xmlns:a16="http://schemas.microsoft.com/office/drawing/2014/main" id="{FEE6C5BF-8750-B150-7651-CBC01CA11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" r="24800"/>
            <a:stretch/>
          </p:blipFill>
          <p:spPr bwMode="auto">
            <a:xfrm>
              <a:off x="10183057" y="6255008"/>
              <a:ext cx="449585" cy="43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Hippo Facts, History, Useful Information and Amazing Pictures">
              <a:extLst>
                <a:ext uri="{FF2B5EF4-FFF2-40B4-BE49-F238E27FC236}">
                  <a16:creationId xmlns:a16="http://schemas.microsoft.com/office/drawing/2014/main" id="{7426AD5B-7072-DE12-B043-B57DE9B6F0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" r="24800"/>
            <a:stretch/>
          </p:blipFill>
          <p:spPr bwMode="auto">
            <a:xfrm>
              <a:off x="10632642" y="6255008"/>
              <a:ext cx="449585" cy="43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7072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658</Words>
  <Application>Microsoft Macintosh PowerPoint</Application>
  <PresentationFormat>Widescreen</PresentationFormat>
  <Paragraphs>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31</cp:revision>
  <dcterms:created xsi:type="dcterms:W3CDTF">2021-11-29T16:57:14Z</dcterms:created>
  <dcterms:modified xsi:type="dcterms:W3CDTF">2024-12-04T18:31:53Z</dcterms:modified>
</cp:coreProperties>
</file>